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Nunito"/>
      <p:regular r:id="rId28"/>
      <p:bold r:id="rId29"/>
      <p:italic r:id="rId30"/>
      <p:boldItalic r:id="rId31"/>
    </p:embeddedFont>
    <p:embeddedFont>
      <p:font typeface="Maven Pro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Nuni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boldItalic.fntdata"/><Relationship Id="rId30" Type="http://schemas.openxmlformats.org/officeDocument/2006/relationships/font" Target="fonts/Nunito-italic.fntdata"/><Relationship Id="rId11" Type="http://schemas.openxmlformats.org/officeDocument/2006/relationships/slide" Target="slides/slide6.xml"/><Relationship Id="rId33" Type="http://schemas.openxmlformats.org/officeDocument/2006/relationships/font" Target="fonts/MavenPro-bold.fntdata"/><Relationship Id="rId10" Type="http://schemas.openxmlformats.org/officeDocument/2006/relationships/slide" Target="slides/slide5.xml"/><Relationship Id="rId32" Type="http://schemas.openxmlformats.org/officeDocument/2006/relationships/font" Target="fonts/MavenPro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192a8c2d4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192a8c2d4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192a8c2d4e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192a8c2d4e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192a8c2d4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192a8c2d4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192a8c2d4e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192a8c2d4e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192a8c2d4e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192a8c2d4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192a8c2d4e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192a8c2d4e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192a8c2d4e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192a8c2d4e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192a8c2d4e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192a8c2d4e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192a8c2d4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192a8c2d4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192a8c2d4e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192a8c2d4e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192a8c2d4e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192a8c2d4e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192a8c2d4e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192a8c2d4e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192a8c2d4e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192a8c2d4e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192a8c2d4e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192a8c2d4e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192a8c2d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192a8c2d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192a8c2d4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192a8c2d4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92a8c2d4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92a8c2d4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192a8c2d4e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192a8c2d4e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192a8c2d4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192a8c2d4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192a8c2d4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192a8c2d4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192a8c2d4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192a8c2d4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jpg"/><Relationship Id="rId4" Type="http://schemas.openxmlformats.org/officeDocument/2006/relationships/image" Target="../media/image1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hyperlink" Target="http://fcugdc2021.yorutsuki.tw/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300"/>
              <a:t>遊戲開發社</a:t>
            </a:r>
            <a:endParaRPr sz="4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300"/>
              <a:t>申請成立正式社團實施報告</a:t>
            </a:r>
            <a:endParaRPr sz="4300"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報告人:</a:t>
            </a:r>
            <a:r>
              <a:rPr lang="zh-TW"/>
              <a:t>魏煥倫、朱峻逸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表單回饋</a:t>
            </a:r>
            <a:endParaRPr/>
          </a:p>
        </p:txBody>
      </p:sp>
      <p:pic>
        <p:nvPicPr>
          <p:cNvPr id="330" name="Google Shape;330;p22"/>
          <p:cNvPicPr preferRelativeResize="0"/>
          <p:nvPr/>
        </p:nvPicPr>
        <p:blipFill rotWithShape="1">
          <a:blip r:embed="rId3">
            <a:alphaModFix/>
          </a:blip>
          <a:srcRect b="0" l="27619" r="27339" t="0"/>
          <a:stretch/>
        </p:blipFill>
        <p:spPr>
          <a:xfrm>
            <a:off x="3437738" y="263350"/>
            <a:ext cx="4110325" cy="4616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社員大會運行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會議公告</a:t>
            </a:r>
            <a:endParaRPr/>
          </a:p>
        </p:txBody>
      </p:sp>
      <p:pic>
        <p:nvPicPr>
          <p:cNvPr id="341" name="Google Shape;3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050" y="1435954"/>
            <a:ext cx="3601275" cy="35751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9902" y="132423"/>
            <a:ext cx="3225424" cy="4878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投票流程</a:t>
            </a:r>
            <a:endParaRPr/>
          </a:p>
        </p:txBody>
      </p:sp>
      <p:pic>
        <p:nvPicPr>
          <p:cNvPr id="348" name="Google Shape;3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413" y="1499550"/>
            <a:ext cx="3661550" cy="323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3362" y="1499550"/>
            <a:ext cx="4031213" cy="323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會議紀錄</a:t>
            </a:r>
            <a:endParaRPr/>
          </a:p>
        </p:txBody>
      </p:sp>
      <p:pic>
        <p:nvPicPr>
          <p:cNvPr id="355" name="Google Shape;35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5900" y="1171200"/>
            <a:ext cx="2697975" cy="38159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56" name="Google Shape;35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7625" y="1171213"/>
            <a:ext cx="2697975" cy="381591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7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年度計畫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短期計畫</a:t>
            </a:r>
            <a:endParaRPr/>
          </a:p>
        </p:txBody>
      </p:sp>
      <p:sp>
        <p:nvSpPr>
          <p:cNvPr id="367" name="Google Shape;367;p28"/>
          <p:cNvSpPr txBox="1"/>
          <p:nvPr>
            <p:ph idx="1" type="body"/>
          </p:nvPr>
        </p:nvSpPr>
        <p:spPr>
          <a:xfrm>
            <a:off x="1303800" y="1348525"/>
            <a:ext cx="7030500" cy="30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2262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75"/>
              <a:buFont typeface="Microsoft JhengHei"/>
              <a:buAutoNum type="arabicPeriod"/>
            </a:pPr>
            <a:r>
              <a:rPr lang="zh-TW" sz="1475">
                <a:latin typeface="Microsoft JhengHei"/>
                <a:ea typeface="Microsoft JhengHei"/>
                <a:cs typeface="Microsoft JhengHei"/>
                <a:sym typeface="Microsoft JhengHei"/>
              </a:rPr>
              <a:t>將社課零基礎化，以吸引更多不同領域的人加入。</a:t>
            </a:r>
            <a:endParaRPr sz="1475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2262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75"/>
              <a:buFont typeface="Microsoft JhengHei"/>
              <a:buAutoNum type="arabicPeriod"/>
            </a:pPr>
            <a:r>
              <a:rPr lang="zh-TW" sz="1475">
                <a:latin typeface="Microsoft JhengHei"/>
                <a:ea typeface="Microsoft JhengHei"/>
                <a:cs typeface="Microsoft JhengHei"/>
                <a:sym typeface="Microsoft JhengHei"/>
              </a:rPr>
              <a:t>社課內容之設計須觸及遊戲開發的各個面向，如美術、程式、介面與企劃，使社員對遊戲開發具有全面的認識。</a:t>
            </a:r>
            <a:endParaRPr sz="1475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2262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75"/>
              <a:buFont typeface="Microsoft JhengHei"/>
              <a:buAutoNum type="arabicPeriod"/>
            </a:pPr>
            <a:r>
              <a:rPr lang="zh-TW" sz="1475">
                <a:latin typeface="Microsoft JhengHei"/>
                <a:ea typeface="Microsoft JhengHei"/>
                <a:cs typeface="Microsoft JhengHei"/>
                <a:sym typeface="Microsoft JhengHei"/>
              </a:rPr>
              <a:t>設定多元主題，將上學期社課內容定為2D遊戲開發，下學期社課內容訂為3D遊戲開發，以吸引對不同主題有興趣的同學參與社課。</a:t>
            </a:r>
            <a:endParaRPr sz="1475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2262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75"/>
              <a:buFont typeface="Microsoft JhengHei"/>
              <a:buAutoNum type="arabicPeriod"/>
            </a:pPr>
            <a:r>
              <a:rPr lang="zh-TW" sz="1475">
                <a:latin typeface="Microsoft JhengHei"/>
                <a:ea typeface="Microsoft JhengHei"/>
                <a:cs typeface="Microsoft JhengHei"/>
                <a:sym typeface="Microsoft JhengHei"/>
              </a:rPr>
              <a:t>根據目前企業愛用的遊戲開發軟體及建模軟體進行教學，如Unity、Blender、Live2D等。</a:t>
            </a:r>
            <a:endParaRPr sz="1475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2262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75"/>
              <a:buFont typeface="Microsoft JhengHei"/>
              <a:buAutoNum type="arabicPeriod"/>
            </a:pPr>
            <a:r>
              <a:rPr lang="zh-TW" sz="1475">
                <a:latin typeface="Microsoft JhengHei"/>
                <a:ea typeface="Microsoft JhengHei"/>
                <a:cs typeface="Microsoft JhengHei"/>
                <a:sym typeface="Microsoft JhengHei"/>
              </a:rPr>
              <a:t>訂定數節社課可由社員報名上台授課，分享對於遊戲開發相關的自身經驗或知識傳導，以增加社員之間的互動。</a:t>
            </a:r>
            <a:endParaRPr sz="1815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長期</a:t>
            </a:r>
            <a:r>
              <a:rPr lang="zh-TW"/>
              <a:t>計畫</a:t>
            </a:r>
            <a:endParaRPr/>
          </a:p>
        </p:txBody>
      </p:sp>
      <p:sp>
        <p:nvSpPr>
          <p:cNvPr id="373" name="Google Shape;373;p29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AutoNum type="arabicPeriod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與其他性質相近社團展開合作。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icrosoft JhengHei"/>
              <a:buAutoNum type="arabicPeriod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累積社團內的作品集，以吸引更多人加入。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icrosoft JhengHei"/>
              <a:buAutoNum type="arabicPeriod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組隊籌備各式遊戲開發競賽。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800"/>
              <a:buFont typeface="Microsoft JhengHei"/>
              <a:buAutoNum type="arabicPeriod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建立讀書會，各自分享研究項目。</a:t>
            </a:r>
            <a:endParaRPr sz="19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預期成效</a:t>
            </a:r>
            <a:endParaRPr/>
          </a:p>
        </p:txBody>
      </p:sp>
      <p:sp>
        <p:nvSpPr>
          <p:cNvPr id="379" name="Google Shape;379;p30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AutoNum type="arabicPeriod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推廣遊戲開發之技術，使更多人能夠認識遊戲的製作過程。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icrosoft JhengHei"/>
              <a:buAutoNum type="arabicPeriod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社員能夠在參與社課之後創作出獨立開發之遊戲。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just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800"/>
              <a:buFont typeface="Microsoft JhengHei"/>
              <a:buAutoNum type="arabicPeriod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建立一個能良性競爭的遊戲開發環境。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1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活動方式與經營成效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社團簡介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每週社課內容</a:t>
            </a:r>
            <a:endParaRPr/>
          </a:p>
        </p:txBody>
      </p:sp>
      <p:sp>
        <p:nvSpPr>
          <p:cNvPr id="390" name="Google Shape;390;p32"/>
          <p:cNvSpPr txBox="1"/>
          <p:nvPr>
            <p:ph idx="1" type="body"/>
          </p:nvPr>
        </p:nvSpPr>
        <p:spPr>
          <a:xfrm>
            <a:off x="1152975" y="1340150"/>
            <a:ext cx="3370800" cy="32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127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109第二學期社課內容</a:t>
            </a:r>
            <a:endParaRPr b="1" sz="1400">
              <a:latin typeface="DFKai-SB"/>
              <a:ea typeface="DFKai-SB"/>
              <a:cs typeface="DFKai-SB"/>
              <a:sym typeface="DFKai-SB"/>
            </a:endParaRPr>
          </a:p>
          <a:p>
            <a:pPr indent="-33655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Unity入門</a:t>
            </a:r>
            <a:endParaRPr sz="1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6550" lvl="0" marL="457200" marR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2D骨架動畫</a:t>
            </a:r>
            <a:endParaRPr sz="1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6550" lvl="0" marL="457200" marR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C#基礎程式</a:t>
            </a:r>
            <a:endParaRPr sz="1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6550" lvl="0" marL="457200" marR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Blender-3D建模</a:t>
            </a:r>
            <a:endParaRPr sz="1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6550" lvl="0" marL="457200" marR="0" rtl="0" algn="just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實做遊戲類型-FPS</a:t>
            </a:r>
            <a:endParaRPr sz="1800"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391" name="Google Shape;391;p32"/>
          <p:cNvSpPr txBox="1"/>
          <p:nvPr>
            <p:ph idx="1" type="body"/>
          </p:nvPr>
        </p:nvSpPr>
        <p:spPr>
          <a:xfrm>
            <a:off x="4792500" y="1340150"/>
            <a:ext cx="4039800" cy="33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27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110第一</a:t>
            </a:r>
            <a:r>
              <a:rPr b="1"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學期社課內容</a:t>
            </a:r>
            <a:endParaRPr sz="1400">
              <a:latin typeface="DFKai-SB"/>
              <a:ea typeface="DFKai-SB"/>
              <a:cs typeface="DFKai-SB"/>
              <a:sym typeface="DFKai-SB"/>
            </a:endParaRPr>
          </a:p>
          <a:p>
            <a:pPr indent="-336550" lvl="0" marL="457200" marR="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課程介紹與Unity環境安裝</a:t>
            </a:r>
            <a:endParaRPr sz="1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6550" lvl="0" marL="457200" marR="0" rtl="0" algn="just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基礎C#程式語言</a:t>
            </a:r>
            <a:endParaRPr sz="1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6550" lvl="0" marL="457200" marR="0" rtl="0" algn="just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基礎Live2D</a:t>
            </a:r>
            <a:endParaRPr sz="1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6550" lvl="0" marL="457200" marR="0" rtl="0" algn="just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角色移動控制</a:t>
            </a:r>
            <a:endParaRPr sz="1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6550" lvl="0" marL="457200" marR="0" rtl="0" algn="just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2D Kit開發實作與展示</a:t>
            </a:r>
            <a:endParaRPr sz="1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6550" lvl="0" marL="457200" marR="0" rtl="0" algn="just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2D骨架</a:t>
            </a:r>
            <a:endParaRPr sz="1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6550" lvl="0" marL="457200" marR="0" rtl="0" algn="just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  <a:buSzPts val="1700"/>
              <a:buFont typeface="Microsoft JhengHei"/>
              <a:buAutoNum type="arabicPeriod"/>
            </a:pPr>
            <a:r>
              <a:rPr lang="zh-TW" sz="1700">
                <a:latin typeface="Microsoft JhengHei"/>
                <a:ea typeface="Microsoft JhengHei"/>
                <a:cs typeface="Microsoft JhengHei"/>
                <a:sym typeface="Microsoft JhengHei"/>
              </a:rPr>
              <a:t>攻擊與碰撞事件</a:t>
            </a:r>
            <a:endParaRPr sz="1800">
              <a:latin typeface="DFKai-SB"/>
              <a:ea typeface="DFKai-SB"/>
              <a:cs typeface="DFKai-SB"/>
              <a:sym typeface="DFKai-SB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成果展</a:t>
            </a:r>
            <a:endParaRPr/>
          </a:p>
        </p:txBody>
      </p:sp>
      <p:pic>
        <p:nvPicPr>
          <p:cNvPr id="397" name="Google Shape;3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3150" y="231600"/>
            <a:ext cx="3244100" cy="468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125" y="1453750"/>
            <a:ext cx="4389900" cy="3458175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33"/>
          <p:cNvSpPr txBox="1"/>
          <p:nvPr/>
        </p:nvSpPr>
        <p:spPr>
          <a:xfrm>
            <a:off x="1303800" y="10844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 u="sng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http://fcugdc2021.yorutsuki.tw/</a:t>
            </a:r>
            <a:endParaRPr u="sng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4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謝謝聆聽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社團簡介</a:t>
            </a:r>
            <a:endParaRPr/>
          </a:p>
        </p:txBody>
      </p:sp>
      <p:sp>
        <p:nvSpPr>
          <p:cNvPr id="289" name="Google Shape;289;p15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本社以社課教學為主要社團活動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每次社課會有一個遊戲開發相關的主題，讓社員進行主題相關的練習和發想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在期末舉行成果展，提供社員們展示遊戲作品的機會</a:t>
            </a:r>
            <a:endParaRPr sz="19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27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財務運作</a:t>
            </a:r>
            <a:endParaRPr/>
          </a:p>
        </p:txBody>
      </p:sp>
      <p:sp>
        <p:nvSpPr>
          <p:cNvPr id="295" name="Google Shape;295;p16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經費來源來自社員入社所繳交之社費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根據遊戲開發社組織章程第四章第二十三條，每學期期初進行列預算案。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每學期期末財產清算報告由總務進行編算。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本社暫無器材，但我們已經有完善的器材管理辦法，如附件三器材管理辦法，以供日後器材管理。</a:t>
            </a:r>
            <a:endParaRPr sz="16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幹部職權</a:t>
            </a:r>
            <a:endParaRPr/>
          </a:p>
        </p:txBody>
      </p:sp>
      <p:sp>
        <p:nvSpPr>
          <p:cNvPr id="301" name="Google Shape;301;p17"/>
          <p:cNvSpPr txBox="1"/>
          <p:nvPr>
            <p:ph idx="1" type="body"/>
          </p:nvPr>
        </p:nvSpPr>
        <p:spPr>
          <a:xfrm>
            <a:off x="1303800" y="1320850"/>
            <a:ext cx="7365900" cy="3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056" lvl="0" marL="457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88"/>
              <a:buFont typeface="Microsoft JhengHei"/>
              <a:buChar char="●"/>
            </a:pPr>
            <a: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  <a:t>社長一位</a:t>
            </a:r>
            <a:b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  <a:t>管理社團運作。</a:t>
            </a:r>
            <a:endParaRPr sz="1487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056" lvl="0" marL="457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88"/>
              <a:buFont typeface="Microsoft JhengHei"/>
              <a:buChar char="●"/>
            </a:pPr>
            <a: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  <a:t>副社長一位</a:t>
            </a:r>
            <a:b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  <a:t>輔佐社長，並監督各幹部的運作狀況。</a:t>
            </a:r>
            <a:endParaRPr sz="1487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056" lvl="0" marL="457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88"/>
              <a:buFont typeface="Microsoft JhengHei"/>
              <a:buChar char="●"/>
            </a:pPr>
            <a: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  <a:t>總務長一位</a:t>
            </a:r>
            <a:b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  <a:t>處理各項經費收支、器材設備租借使用，以及宣傳、招生還有活動安排。</a:t>
            </a:r>
            <a:endParaRPr sz="1487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056" lvl="0" marL="457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88"/>
              <a:buFont typeface="Microsoft JhengHei"/>
              <a:buChar char="●"/>
            </a:pPr>
            <a: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  <a:t>文書長一位</a:t>
            </a:r>
            <a:b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  <a:t>社團內部文件管理、製作，開會紀錄整理，以及社團宣傳海報設計等美作業。</a:t>
            </a:r>
            <a:endParaRPr sz="1487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056" lvl="0" marL="457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88"/>
              <a:buFont typeface="Microsoft JhengHei"/>
              <a:buChar char="●"/>
            </a:pPr>
            <a: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  <a:t>學術長一位</a:t>
            </a:r>
            <a:b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1487">
                <a:latin typeface="Microsoft JhengHei"/>
                <a:ea typeface="Microsoft JhengHei"/>
                <a:cs typeface="Microsoft JhengHei"/>
                <a:sym typeface="Microsoft JhengHei"/>
              </a:rPr>
              <a:t>協調該學年所有社課安排、教學、教材製作。</a:t>
            </a:r>
            <a:endParaRPr sz="1487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8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社課運作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社課公告通知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2" name="Google Shape;3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800" y="1272775"/>
            <a:ext cx="6496402" cy="365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社課</a:t>
            </a:r>
            <a:r>
              <a:rPr lang="zh-TW"/>
              <a:t>講解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150" y="1115050"/>
            <a:ext cx="5204704" cy="391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線上社課</a:t>
            </a:r>
            <a:endParaRPr/>
          </a:p>
        </p:txBody>
      </p:sp>
      <p:pic>
        <p:nvPicPr>
          <p:cNvPr id="324" name="Google Shape;3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4376" y="1197400"/>
            <a:ext cx="6155224" cy="37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